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113" d="100"/>
          <a:sy n="113" d="100"/>
        </p:scale>
        <p:origin x="27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467B68-AF39-7642-B10A-791171EBA631}" type="datetimeFigureOut">
              <a:rPr kumimoji="1" lang="ja-JP" altLang="en-US" smtClean="0"/>
              <a:t>2017/9/14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21BA6C-D229-E74D-8433-2791DB81FB0E}" type="slidenum">
              <a:rPr kumimoji="1" lang="ja-JP" altLang="en-US" smtClean="0"/>
              <a:t>‹#›</a:t>
            </a:fld>
            <a:endParaRPr kumimoji="1" lang="ja-JP" altLang="en-US"/>
          </a:p>
        </p:txBody>
      </p:sp>
    </p:spTree>
    <p:extLst>
      <p:ext uri="{BB962C8B-B14F-4D97-AF65-F5344CB8AC3E}">
        <p14:creationId xmlns:p14="http://schemas.microsoft.com/office/powerpoint/2010/main" val="17682222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D21BA6C-D229-E74D-8433-2791DB81FB0E}" type="slidenum">
              <a:rPr kumimoji="1" lang="ja-JP" altLang="en-US" smtClean="0"/>
              <a:t>2</a:t>
            </a:fld>
            <a:endParaRPr kumimoji="1" lang="ja-JP" altLang="en-US"/>
          </a:p>
        </p:txBody>
      </p:sp>
    </p:spTree>
    <p:extLst>
      <p:ext uri="{BB962C8B-B14F-4D97-AF65-F5344CB8AC3E}">
        <p14:creationId xmlns:p14="http://schemas.microsoft.com/office/powerpoint/2010/main" val="1632312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586A140-306B-A049-90E0-E1836AA748D8}"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2375642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0E57179-BF18-1944-9FB9-C9C0ABE3941A}"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219828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13A7510-B346-714E-B837-B1F8E105089C}"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4058870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A6931DF-3DFF-764F-9DE3-0D1BE47CF20E}"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2449944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253CFBA-D1B4-754A-B28A-659C4ADE1E21}" type="datetime1">
              <a:rPr kumimoji="1" lang="ja-JP" altLang="en-US" smtClean="0"/>
              <a:t>2017/9/14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2312002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08437D3-A49A-3D4B-8753-31A9ED681C1C}"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338043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74C296CF-6024-C54C-8A96-C819A4A27BA1}" type="datetime1">
              <a:rPr kumimoji="1" lang="ja-JP" altLang="en-US" smtClean="0"/>
              <a:t>2017/9/14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813789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8F039C3-D61E-0240-9C83-26B0C8FE7767}" type="datetime1">
              <a:rPr kumimoji="1" lang="ja-JP" altLang="en-US" smtClean="0"/>
              <a:t>2017/9/14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2324262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7C66112-63F3-B445-B852-1D908590D0B0}" type="datetime1">
              <a:rPr kumimoji="1" lang="ja-JP" altLang="en-US" smtClean="0"/>
              <a:t>2017/9/14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1210623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ACA03C2-4F14-B641-B20E-0A00BCF2D679}"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2475523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F8E7AD5-7428-2D48-8DF9-A1A6E762B82A}" type="datetime1">
              <a:rPr kumimoji="1" lang="ja-JP" altLang="en-US" smtClean="0"/>
              <a:t>2017/9/14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30037830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BB1E1D-425F-E844-B7E7-FAC1C210924E}" type="datetime1">
              <a:rPr kumimoji="1" lang="ja-JP" altLang="en-US" smtClean="0"/>
              <a:t>2017/9/14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0C0155-384A-4DC5-AFB9-995FE4956859}" type="slidenum">
              <a:rPr kumimoji="1" lang="ja-JP" altLang="en-US" smtClean="0"/>
              <a:t>‹#›</a:t>
            </a:fld>
            <a:endParaRPr kumimoji="1" lang="ja-JP" altLang="en-US"/>
          </a:p>
        </p:txBody>
      </p:sp>
    </p:spTree>
    <p:extLst>
      <p:ext uri="{BB962C8B-B14F-4D97-AF65-F5344CB8AC3E}">
        <p14:creationId xmlns:p14="http://schemas.microsoft.com/office/powerpoint/2010/main" val="387826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happystream.net/column/3benefit/(2017" TargetMode="External"/><Relationship Id="rId3" Type="http://schemas.openxmlformats.org/officeDocument/2006/relationships/hyperlink" Target="https://www.ogis-ri.co.jp/rad/webmaga/rwm20140502.html(201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8000" dirty="0" smtClean="0"/>
              <a:t>パッケージ</a:t>
            </a:r>
            <a:endParaRPr kumimoji="1" lang="ja-JP" altLang="en-US" sz="8000" dirty="0"/>
          </a:p>
        </p:txBody>
      </p:sp>
      <p:sp>
        <p:nvSpPr>
          <p:cNvPr id="3" name="サブタイトル 2"/>
          <p:cNvSpPr>
            <a:spLocks noGrp="1"/>
          </p:cNvSpPr>
          <p:nvPr>
            <p:ph type="subTitle" idx="1"/>
          </p:nvPr>
        </p:nvSpPr>
        <p:spPr/>
        <p:txBody>
          <a:bodyPr/>
          <a:lstStyle/>
          <a:p>
            <a:r>
              <a:rPr kumimoji="1" lang="ja-JP" altLang="en-US" dirty="0" smtClean="0"/>
              <a:t>土橋</a:t>
            </a:r>
            <a:r>
              <a:rPr lang="ja-JP" altLang="en-US" dirty="0" smtClean="0"/>
              <a:t>ゼミナール</a:t>
            </a:r>
            <a:endParaRPr lang="en-US" altLang="ja-JP" dirty="0" smtClean="0"/>
          </a:p>
          <a:p>
            <a:r>
              <a:rPr kumimoji="1" lang="ja-JP" altLang="en-US" dirty="0" smtClean="0"/>
              <a:t>畠瑞稀　早川滴　菱田宗志　平田雄彦　河内郁奈瑛</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a:t>
            </a:fld>
            <a:endParaRPr kumimoji="1" lang="ja-JP" altLang="en-US"/>
          </a:p>
        </p:txBody>
      </p:sp>
    </p:spTree>
    <p:extLst>
      <p:ext uri="{BB962C8B-B14F-4D97-AF65-F5344CB8AC3E}">
        <p14:creationId xmlns:p14="http://schemas.microsoft.com/office/powerpoint/2010/main" val="7479354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838200" y="1690689"/>
            <a:ext cx="10515600" cy="4059058"/>
          </a:xfrm>
        </p:spPr>
        <p:txBody>
          <a:bodyPr/>
          <a:lstStyle/>
          <a:p>
            <a:pPr marL="0" indent="0">
              <a:buNone/>
            </a:pPr>
            <a:r>
              <a:rPr lang="ja-JP" altLang="en-US" dirty="0"/>
              <a:t>・モノ消費からコト消費</a:t>
            </a:r>
            <a:r>
              <a:rPr lang="ja-JP" altLang="en-US" dirty="0" smtClean="0"/>
              <a:t>へ</a:t>
            </a:r>
            <a:endParaRPr lang="en-US" altLang="ja-JP" dirty="0" smtClean="0"/>
          </a:p>
          <a:p>
            <a:pPr marL="0" indent="0">
              <a:buNone/>
            </a:pPr>
            <a:endParaRPr lang="en-US" altLang="ja-JP" dirty="0" smtClean="0"/>
          </a:p>
          <a:p>
            <a:pPr marL="0" indent="0">
              <a:buNone/>
            </a:pPr>
            <a:r>
              <a:rPr lang="ja-JP" altLang="en-US" dirty="0" smtClean="0"/>
              <a:t>モノ</a:t>
            </a:r>
            <a:r>
              <a:rPr lang="ja-JP" altLang="en-US" dirty="0"/>
              <a:t>消費とはモノの機能の消費であり、コト消費とはモノに込められた文化的意味を味わうといった意味での消費、つまり意味の消費のことである</a:t>
            </a:r>
            <a:r>
              <a:rPr lang="ja-JP" altLang="en-US" dirty="0" smtClean="0"/>
              <a:t>。</a:t>
            </a:r>
            <a:endParaRPr lang="en-US" altLang="ja-JP" dirty="0" smtClean="0"/>
          </a:p>
          <a:p>
            <a:pPr marL="0" indent="0">
              <a:buNone/>
            </a:pPr>
            <a:endParaRPr lang="en-US" altLang="ja-JP" dirty="0"/>
          </a:p>
          <a:p>
            <a:pPr marL="0" indent="0">
              <a:buNone/>
            </a:pPr>
            <a:r>
              <a:rPr lang="ja-JP" altLang="en-US" dirty="0" smtClean="0"/>
              <a:t>顧客</a:t>
            </a:r>
            <a:r>
              <a:rPr lang="ja-JP" altLang="en-US" dirty="0"/>
              <a:t>の求める価値を生み出すために、製品を使用するうえで得られる「経験」を創出することが重要であると述べている。（池田 </a:t>
            </a:r>
            <a:r>
              <a:rPr lang="en-US" altLang="ja-JP" dirty="0"/>
              <a:t>2013</a:t>
            </a:r>
            <a:r>
              <a:rPr lang="ja-JP" altLang="en-US"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10</a:t>
            </a:fld>
            <a:endParaRPr kumimoji="1" lang="ja-JP" altLang="en-US"/>
          </a:p>
        </p:txBody>
      </p:sp>
    </p:spTree>
    <p:extLst>
      <p:ext uri="{BB962C8B-B14F-4D97-AF65-F5344CB8AC3E}">
        <p14:creationId xmlns:p14="http://schemas.microsoft.com/office/powerpoint/2010/main" val="20519237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問題意識・研究目的</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smtClean="0"/>
              <a:t>【</a:t>
            </a:r>
            <a:r>
              <a:rPr lang="ja-JP" altLang="en-US" dirty="0" smtClean="0"/>
              <a:t>問題意識</a:t>
            </a:r>
            <a:r>
              <a:rPr lang="en-US" altLang="ja-JP" dirty="0" smtClean="0"/>
              <a:t>】</a:t>
            </a:r>
          </a:p>
          <a:p>
            <a:pPr marL="0" indent="0">
              <a:buNone/>
            </a:pPr>
            <a:r>
              <a:rPr lang="ja-JP" altLang="en-US" dirty="0" smtClean="0"/>
              <a:t>消費者の思考がコト消費へと進んでいる現代において、モノを売る企業</a:t>
            </a:r>
            <a:r>
              <a:rPr lang="en-US" altLang="ja-JP" dirty="0" smtClean="0"/>
              <a:t>(</a:t>
            </a:r>
            <a:r>
              <a:rPr lang="ja-JP" altLang="en-US" dirty="0" smtClean="0"/>
              <a:t>飲食料品業界</a:t>
            </a:r>
            <a:r>
              <a:rPr lang="en-US" altLang="ja-JP" dirty="0" smtClean="0"/>
              <a:t>)</a:t>
            </a:r>
            <a:r>
              <a:rPr lang="ja-JP" altLang="en-US" dirty="0" smtClean="0"/>
              <a:t>はどのような戦略をとるべきなのだろうか。</a:t>
            </a:r>
            <a:endParaRPr lang="en-US" altLang="ja-JP" dirty="0" smtClean="0"/>
          </a:p>
          <a:p>
            <a:pPr marL="0" indent="0">
              <a:buNone/>
            </a:pPr>
            <a:endParaRPr kumimoji="1" lang="en-US" altLang="ja-JP" dirty="0"/>
          </a:p>
          <a:p>
            <a:pPr marL="0" indent="0">
              <a:buNone/>
            </a:pPr>
            <a:r>
              <a:rPr lang="en-US" altLang="ja-JP" dirty="0" smtClean="0"/>
              <a:t>【</a:t>
            </a:r>
            <a:r>
              <a:rPr lang="ja-JP" altLang="en-US" dirty="0" smtClean="0"/>
              <a:t>研究目的</a:t>
            </a:r>
            <a:r>
              <a:rPr lang="en-US" altLang="ja-JP" dirty="0" smtClean="0"/>
              <a:t>】</a:t>
            </a:r>
          </a:p>
          <a:p>
            <a:pPr marL="0" indent="0">
              <a:buNone/>
            </a:pPr>
            <a:r>
              <a:rPr kumimoji="1" lang="ja-JP" altLang="en-US" dirty="0"/>
              <a:t>コト</a:t>
            </a:r>
            <a:r>
              <a:rPr kumimoji="1" lang="ja-JP" altLang="en-US" dirty="0" smtClean="0"/>
              <a:t>消費が進んでいる現代における企業の望ましい戦略を明らかにする。</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11</a:t>
            </a:fld>
            <a:endParaRPr kumimoji="1" lang="ja-JP" altLang="en-US"/>
          </a:p>
        </p:txBody>
      </p:sp>
    </p:spTree>
    <p:extLst>
      <p:ext uri="{BB962C8B-B14F-4D97-AF65-F5344CB8AC3E}">
        <p14:creationId xmlns:p14="http://schemas.microsoft.com/office/powerpoint/2010/main" val="3773970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dirty="0" smtClean="0"/>
          </a:p>
          <a:p>
            <a:pPr marL="0" indent="0">
              <a:buNone/>
            </a:pPr>
            <a:r>
              <a:rPr lang="ja-JP" altLang="en-US" dirty="0" smtClean="0"/>
              <a:t>「</a:t>
            </a:r>
            <a:r>
              <a:rPr lang="ja-JP" altLang="en-US" dirty="0"/>
              <a:t>経験」は顧客を魅了し、サー ビスを思い出に残る出来事に変える。ゆえに商品の使用・消費に関する経験の演出が重要になってくる。新たな使用価値を創造することが脱コモディティ化には不可欠である。（東 </a:t>
            </a:r>
            <a:r>
              <a:rPr lang="en-US" altLang="ja-JP" dirty="0"/>
              <a:t>2013</a:t>
            </a:r>
            <a:r>
              <a:rPr lang="ja-JP" altLang="en-US"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12</a:t>
            </a:fld>
            <a:endParaRPr kumimoji="1" lang="ja-JP" altLang="en-US"/>
          </a:p>
        </p:txBody>
      </p:sp>
    </p:spTree>
    <p:extLst>
      <p:ext uri="{BB962C8B-B14F-4D97-AF65-F5344CB8AC3E}">
        <p14:creationId xmlns:p14="http://schemas.microsoft.com/office/powerpoint/2010/main" val="2902648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a:t> 近年では消費者の情緒的な価値に焦点を当てた経験価値が注目されている。そこでは、商品の機能価値レベルでの差別化かが困難になるというコモディティー化が進行するなかで、顧客経験を巡る論争が主軸となり、優れた経験価値の提供こそが競争優位をもたらすと主張される。（近藤</a:t>
            </a:r>
            <a:r>
              <a:rPr lang="en-US" altLang="ja-JP" dirty="0"/>
              <a:t>2013</a:t>
            </a:r>
            <a:r>
              <a:rPr lang="ja-JP" altLang="en-US"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13</a:t>
            </a:fld>
            <a:endParaRPr kumimoji="1" lang="ja-JP" altLang="en-US"/>
          </a:p>
        </p:txBody>
      </p:sp>
    </p:spTree>
    <p:extLst>
      <p:ext uri="{BB962C8B-B14F-4D97-AF65-F5344CB8AC3E}">
        <p14:creationId xmlns:p14="http://schemas.microsoft.com/office/powerpoint/2010/main" val="2816404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a:t>1999</a:t>
            </a:r>
            <a:r>
              <a:rPr lang="ja-JP" altLang="en-US" dirty="0"/>
              <a:t>年シュミットは経験価値マーケティングを提唱した。経験価値マーケティングは，製品を出発点とする伝統的なマーケティングと違って 顧客の消費経験に焦点を当てる（劉妹君 </a:t>
            </a:r>
            <a:r>
              <a:rPr lang="en-US" altLang="ja-JP" dirty="0"/>
              <a:t>2014</a:t>
            </a:r>
            <a:r>
              <a:rPr lang="ja-JP" altLang="en-US" dirty="0" smtClean="0"/>
              <a:t>）</a:t>
            </a:r>
            <a:endParaRPr lang="en-US" altLang="ja-JP" dirty="0" smtClean="0"/>
          </a:p>
          <a:p>
            <a:pPr marL="0" indent="0">
              <a:buNone/>
            </a:pPr>
            <a:endParaRPr lang="en-US" altLang="ja-JP" dirty="0"/>
          </a:p>
          <a:p>
            <a:pPr marL="0" indent="0">
              <a:buNone/>
            </a:pPr>
            <a:r>
              <a:rPr lang="ja-JP" altLang="en-US" dirty="0" smtClean="0"/>
              <a:t>「</a:t>
            </a:r>
            <a:r>
              <a:rPr lang="ja-JP" altLang="en-US" dirty="0"/>
              <a:t>経験」は顧客を魅了し、サー ビスを思い出に残る出来事に変える。ゆえに商品の使用・消費に関する経験の演出が重要になってくる。（東 </a:t>
            </a:r>
            <a:r>
              <a:rPr lang="en-US" altLang="ja-JP" dirty="0"/>
              <a:t>2013</a:t>
            </a:r>
            <a:r>
              <a:rPr lang="ja-JP" altLang="en-US" dirty="0"/>
              <a:t>）</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14</a:t>
            </a:fld>
            <a:endParaRPr kumimoji="1" lang="ja-JP" altLang="en-US"/>
          </a:p>
        </p:txBody>
      </p:sp>
    </p:spTree>
    <p:extLst>
      <p:ext uri="{BB962C8B-B14F-4D97-AF65-F5344CB8AC3E}">
        <p14:creationId xmlns:p14="http://schemas.microsoft.com/office/powerpoint/2010/main" val="26774601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シュミットの経験価値</a:t>
            </a:r>
            <a:endParaRPr kumimoji="1" lang="en-US" altLang="ja-JP" dirty="0" smtClean="0"/>
          </a:p>
          <a:p>
            <a:pPr marL="0" indent="0">
              <a:buNone/>
            </a:pPr>
            <a:endParaRPr lang="en-US" altLang="ja-JP" dirty="0"/>
          </a:p>
          <a:p>
            <a:pPr marL="0" indent="0">
              <a:buNone/>
            </a:pPr>
            <a:r>
              <a:rPr kumimoji="1" lang="ja-JP" altLang="en-US" dirty="0" smtClean="0"/>
              <a:t>①</a:t>
            </a:r>
            <a:r>
              <a:rPr kumimoji="1" lang="en-US" altLang="ja-JP" dirty="0" smtClean="0"/>
              <a:t>SENSE</a:t>
            </a:r>
            <a:r>
              <a:rPr kumimoji="1" lang="ja-JP" altLang="en-US" dirty="0" smtClean="0"/>
              <a:t>（感覚的価値）</a:t>
            </a:r>
            <a:endParaRPr kumimoji="1" lang="en-US" altLang="ja-JP" dirty="0" smtClean="0"/>
          </a:p>
          <a:p>
            <a:pPr marL="0" indent="0">
              <a:buNone/>
            </a:pPr>
            <a:r>
              <a:rPr lang="ja-JP" altLang="en-US" dirty="0" smtClean="0"/>
              <a:t>②</a:t>
            </a:r>
            <a:r>
              <a:rPr lang="en-US" altLang="ja-JP" dirty="0" smtClean="0"/>
              <a:t>FEEL</a:t>
            </a:r>
            <a:r>
              <a:rPr lang="ja-JP" altLang="en-US" dirty="0" smtClean="0"/>
              <a:t>（情緒的経験価値）</a:t>
            </a:r>
            <a:endParaRPr lang="en-US" altLang="ja-JP" dirty="0" smtClean="0"/>
          </a:p>
          <a:p>
            <a:pPr marL="0" indent="0">
              <a:buNone/>
            </a:pPr>
            <a:r>
              <a:rPr lang="ja-JP" altLang="en-US" dirty="0" smtClean="0"/>
              <a:t>③</a:t>
            </a:r>
            <a:r>
              <a:rPr lang="en-US" altLang="ja-JP" dirty="0" smtClean="0"/>
              <a:t>THINK</a:t>
            </a:r>
            <a:r>
              <a:rPr lang="ja-JP" altLang="en-US" dirty="0" smtClean="0"/>
              <a:t>（創造的・認知的経験価値）</a:t>
            </a:r>
            <a:endParaRPr lang="en-US" altLang="ja-JP" dirty="0" smtClean="0"/>
          </a:p>
          <a:p>
            <a:pPr marL="0" indent="0">
              <a:buNone/>
            </a:pPr>
            <a:r>
              <a:rPr kumimoji="1" lang="ja-JP" altLang="en-US" dirty="0" smtClean="0"/>
              <a:t>④</a:t>
            </a:r>
            <a:r>
              <a:rPr kumimoji="1" lang="en-US" altLang="ja-JP" dirty="0" smtClean="0"/>
              <a:t>ACT</a:t>
            </a:r>
            <a:r>
              <a:rPr kumimoji="1" lang="ja-JP" altLang="en-US" dirty="0" smtClean="0"/>
              <a:t>（肉体的経験価値）</a:t>
            </a:r>
            <a:endParaRPr kumimoji="1" lang="en-US" altLang="ja-JP" dirty="0" smtClean="0"/>
          </a:p>
          <a:p>
            <a:pPr marL="0" indent="0">
              <a:buNone/>
            </a:pPr>
            <a:r>
              <a:rPr lang="ja-JP" altLang="en-US" dirty="0" smtClean="0"/>
              <a:t>⑤</a:t>
            </a:r>
            <a:r>
              <a:rPr lang="en-US" altLang="ja-JP" dirty="0" smtClean="0"/>
              <a:t>RETAIL</a:t>
            </a:r>
            <a:r>
              <a:rPr lang="ja-JP" altLang="en-US" dirty="0" smtClean="0"/>
              <a:t>（関係的経験価値）</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15</a:t>
            </a:fld>
            <a:endParaRPr kumimoji="1" lang="ja-JP" altLang="en-US"/>
          </a:p>
        </p:txBody>
      </p:sp>
    </p:spTree>
    <p:extLst>
      <p:ext uri="{BB962C8B-B14F-4D97-AF65-F5344CB8AC3E}">
        <p14:creationId xmlns:p14="http://schemas.microsoft.com/office/powerpoint/2010/main" val="220230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kumimoji="1" lang="en-US" altLang="ja-JP" dirty="0" smtClean="0"/>
          </a:p>
          <a:p>
            <a:pPr marL="0" indent="0">
              <a:buNone/>
            </a:pPr>
            <a:r>
              <a:rPr lang="ja-JP" altLang="en-US" dirty="0"/>
              <a:t>企業</a:t>
            </a:r>
            <a:r>
              <a:rPr lang="ja-JP" altLang="en-US" dirty="0" smtClean="0"/>
              <a:t>は、商品のパッケージの付加価値において、感覚的経験価値よりも創造的・認知的経験価値を重視するべきである。</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16</a:t>
            </a:fld>
            <a:endParaRPr kumimoji="1" lang="ja-JP" altLang="en-US"/>
          </a:p>
        </p:txBody>
      </p:sp>
    </p:spTree>
    <p:extLst>
      <p:ext uri="{BB962C8B-B14F-4D97-AF65-F5344CB8AC3E}">
        <p14:creationId xmlns:p14="http://schemas.microsoft.com/office/powerpoint/2010/main" val="1504145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kumimoji="1" lang="en-US" altLang="ja-JP" dirty="0" smtClean="0"/>
          </a:p>
          <a:p>
            <a:pPr marL="0" indent="0">
              <a:buNone/>
            </a:pPr>
            <a:r>
              <a:rPr lang="ja-JP" altLang="en-US" dirty="0" smtClean="0"/>
              <a:t>・仮説の再検討</a:t>
            </a:r>
            <a:endParaRPr lang="en-US" altLang="ja-JP" dirty="0" smtClean="0"/>
          </a:p>
          <a:p>
            <a:pPr marL="0" indent="0">
              <a:buNone/>
            </a:pPr>
            <a:r>
              <a:rPr kumimoji="1" lang="ja-JP" altLang="en-US" dirty="0" smtClean="0"/>
              <a:t>・先行研究の調査</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17</a:t>
            </a:fld>
            <a:endParaRPr kumimoji="1" lang="ja-JP" altLang="en-US"/>
          </a:p>
        </p:txBody>
      </p:sp>
    </p:spTree>
    <p:extLst>
      <p:ext uri="{BB962C8B-B14F-4D97-AF65-F5344CB8AC3E}">
        <p14:creationId xmlns:p14="http://schemas.microsoft.com/office/powerpoint/2010/main" val="13759283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838200" y="1803680"/>
            <a:ext cx="10515600" cy="4351338"/>
          </a:xfrm>
        </p:spPr>
        <p:txBody>
          <a:bodyPr>
            <a:normAutofit fontScale="92500" lnSpcReduction="20000"/>
          </a:bodyPr>
          <a:lstStyle/>
          <a:p>
            <a:pPr marL="0" indent="0">
              <a:buNone/>
            </a:pPr>
            <a:r>
              <a:rPr lang="ja-JP" altLang="en-US" dirty="0" smtClean="0"/>
              <a:t>・池田</a:t>
            </a:r>
            <a:r>
              <a:rPr lang="ja-JP" altLang="en-US" dirty="0"/>
              <a:t>幸代</a:t>
            </a:r>
            <a:r>
              <a:rPr lang="en-US" altLang="ja-JP" dirty="0"/>
              <a:t>(2013),『</a:t>
            </a:r>
            <a:r>
              <a:rPr lang="ja-JP" altLang="en-US" dirty="0"/>
              <a:t>センサリー・ブランディングにおける フレグランス訴求の戦略的枠組み</a:t>
            </a:r>
            <a:r>
              <a:rPr lang="en-US" altLang="ja-JP" dirty="0" smtClean="0"/>
              <a:t>』</a:t>
            </a:r>
          </a:p>
          <a:p>
            <a:pPr marL="0" indent="0">
              <a:buNone/>
            </a:pPr>
            <a:r>
              <a:rPr lang="ja-JP" altLang="en-US" dirty="0" smtClean="0"/>
              <a:t>・小川マーケティング事務所</a:t>
            </a:r>
            <a:r>
              <a:rPr lang="en-US" altLang="ja-JP" dirty="0" smtClean="0">
                <a:hlinkClick r:id="rId2"/>
              </a:rPr>
              <a:t>https</a:t>
            </a:r>
            <a:r>
              <a:rPr lang="en-US" altLang="ja-JP" dirty="0">
                <a:hlinkClick r:id="rId2"/>
              </a:rPr>
              <a:t>://www.happystream.net/column/3benefit</a:t>
            </a:r>
            <a:r>
              <a:rPr lang="en-US" altLang="ja-JP" dirty="0" smtClean="0">
                <a:hlinkClick r:id="rId2"/>
              </a:rPr>
              <a:t>/(2017</a:t>
            </a:r>
            <a:r>
              <a:rPr lang="ja-JP" altLang="en-US" dirty="0" smtClean="0"/>
              <a:t>年</a:t>
            </a:r>
            <a:r>
              <a:rPr lang="en-US" altLang="ja-JP" dirty="0" smtClean="0"/>
              <a:t>9</a:t>
            </a:r>
            <a:r>
              <a:rPr lang="ja-JP" altLang="en-US" dirty="0" smtClean="0"/>
              <a:t>月</a:t>
            </a:r>
            <a:r>
              <a:rPr lang="en-US" altLang="ja-JP" dirty="0" smtClean="0"/>
              <a:t>14</a:t>
            </a:r>
            <a:r>
              <a:rPr lang="ja-JP" altLang="en-US" dirty="0" smtClean="0"/>
              <a:t>日現在</a:t>
            </a:r>
            <a:r>
              <a:rPr lang="en-US" altLang="ja-JP" dirty="0" smtClean="0"/>
              <a:t>)</a:t>
            </a:r>
          </a:p>
          <a:p>
            <a:pPr marL="0" indent="0">
              <a:buNone/>
            </a:pPr>
            <a:r>
              <a:rPr lang="ja-JP" altLang="en-US" dirty="0"/>
              <a:t>・</a:t>
            </a:r>
            <a:r>
              <a:rPr lang="ja-JP" altLang="en-US" dirty="0" smtClean="0"/>
              <a:t>玉置</a:t>
            </a:r>
            <a:r>
              <a:rPr lang="ja-JP" altLang="en-US" dirty="0"/>
              <a:t>了</a:t>
            </a:r>
            <a:r>
              <a:rPr lang="en-US" altLang="ja-JP" dirty="0"/>
              <a:t>(2009),『</a:t>
            </a:r>
            <a:r>
              <a:rPr lang="ja-JP" altLang="en-US" dirty="0"/>
              <a:t>消費者のアイデンティティ形成意識が購買行動に及ぼす影響</a:t>
            </a:r>
            <a:r>
              <a:rPr lang="en-US" altLang="ja-JP" dirty="0" smtClean="0"/>
              <a:t>』</a:t>
            </a:r>
          </a:p>
          <a:p>
            <a:pPr marL="0" indent="0">
              <a:buNone/>
            </a:pPr>
            <a:r>
              <a:rPr lang="ja-JP" altLang="en-US" dirty="0" smtClean="0"/>
              <a:t>・劉</a:t>
            </a:r>
            <a:r>
              <a:rPr lang="ja-JP" altLang="en-US" dirty="0"/>
              <a:t>妹君（</a:t>
            </a:r>
            <a:r>
              <a:rPr lang="en-US" altLang="ja-JP" dirty="0"/>
              <a:t>2014),『</a:t>
            </a:r>
            <a:r>
              <a:rPr lang="ja-JP" altLang="en-US" dirty="0"/>
              <a:t>顧客と経験価値を共創するコミュニケーションデザイン</a:t>
            </a:r>
            <a:r>
              <a:rPr lang="en-US" altLang="ja-JP" dirty="0" smtClean="0"/>
              <a:t>』</a:t>
            </a:r>
          </a:p>
          <a:p>
            <a:pPr marL="0" indent="0">
              <a:buNone/>
            </a:pPr>
            <a:r>
              <a:rPr lang="ja-JP" altLang="en-US" dirty="0" smtClean="0"/>
              <a:t>・近藤公彦</a:t>
            </a:r>
            <a:r>
              <a:rPr lang="ja-JP" altLang="en-US" dirty="0"/>
              <a:t>（</a:t>
            </a:r>
            <a:r>
              <a:rPr lang="en-US" altLang="ja-JP" dirty="0"/>
              <a:t>2013</a:t>
            </a:r>
            <a:r>
              <a:rPr lang="ja-JP" altLang="en-US" dirty="0"/>
              <a:t>）</a:t>
            </a:r>
            <a:r>
              <a:rPr lang="en-US" altLang="ja-JP" dirty="0"/>
              <a:t>,『</a:t>
            </a:r>
            <a:r>
              <a:rPr lang="ja-JP" altLang="en-US" dirty="0"/>
              <a:t>小売業における価値共創</a:t>
            </a:r>
            <a:r>
              <a:rPr lang="en-US" altLang="ja-JP" dirty="0"/>
              <a:t>〜</a:t>
            </a:r>
            <a:r>
              <a:rPr lang="ja-JP" altLang="en-US" dirty="0"/>
              <a:t>競争価値のマネジメント</a:t>
            </a:r>
            <a:r>
              <a:rPr lang="en-US" altLang="ja-JP" dirty="0" smtClean="0"/>
              <a:t>〜』</a:t>
            </a:r>
          </a:p>
          <a:p>
            <a:pPr marL="0" indent="0">
              <a:buNone/>
            </a:pPr>
            <a:r>
              <a:rPr lang="ja-JP" altLang="en-US" dirty="0" smtClean="0"/>
              <a:t>・東利一</a:t>
            </a:r>
            <a:r>
              <a:rPr lang="en-US" altLang="ja-JP" dirty="0"/>
              <a:t>(2017),『</a:t>
            </a:r>
            <a:r>
              <a:rPr lang="ja-JP" altLang="en-US" dirty="0"/>
              <a:t>脱戦略における顧客増の探求</a:t>
            </a:r>
            <a:r>
              <a:rPr lang="en-US" altLang="ja-JP" dirty="0" smtClean="0"/>
              <a:t>』</a:t>
            </a:r>
          </a:p>
          <a:p>
            <a:pPr marL="0" indent="0">
              <a:buNone/>
            </a:pPr>
            <a:r>
              <a:rPr kumimoji="1" lang="ja-JP" altLang="en-US" dirty="0" smtClean="0"/>
              <a:t>・オージス総研</a:t>
            </a:r>
            <a:r>
              <a:rPr lang="en-US" altLang="ja-JP" dirty="0">
                <a:hlinkClick r:id="rId3"/>
              </a:rPr>
              <a:t>https://</a:t>
            </a:r>
            <a:r>
              <a:rPr lang="en-US" altLang="ja-JP" dirty="0" smtClean="0">
                <a:hlinkClick r:id="rId3"/>
              </a:rPr>
              <a:t>www.ogis-ri.co.jp/rad/webmaga/rwm20140502.html(2017</a:t>
            </a:r>
            <a:r>
              <a:rPr lang="ja-JP" altLang="en-US" dirty="0" smtClean="0"/>
              <a:t>年</a:t>
            </a:r>
            <a:r>
              <a:rPr lang="en-US" altLang="ja-JP" dirty="0" smtClean="0"/>
              <a:t>9</a:t>
            </a:r>
            <a:r>
              <a:rPr lang="ja-JP" altLang="en-US" dirty="0" smtClean="0"/>
              <a:t>月</a:t>
            </a:r>
            <a:r>
              <a:rPr lang="en-US" altLang="ja-JP" dirty="0" smtClean="0"/>
              <a:t>14</a:t>
            </a:r>
            <a:r>
              <a:rPr lang="ja-JP" altLang="en-US" dirty="0" smtClean="0"/>
              <a:t>日現在</a:t>
            </a:r>
            <a:r>
              <a:rPr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18</a:t>
            </a:fld>
            <a:endParaRPr kumimoji="1" lang="ja-JP" altLang="en-US"/>
          </a:p>
        </p:txBody>
      </p:sp>
    </p:spTree>
    <p:extLst>
      <p:ext uri="{BB962C8B-B14F-4D97-AF65-F5344CB8AC3E}">
        <p14:creationId xmlns:p14="http://schemas.microsoft.com/office/powerpoint/2010/main" val="3586691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816255" y="1825625"/>
            <a:ext cx="10515600" cy="4351338"/>
          </a:xfrm>
        </p:spPr>
        <p:txBody>
          <a:bodyPr/>
          <a:lstStyle/>
          <a:p>
            <a:pPr marL="0" indent="0">
              <a:buNone/>
            </a:pPr>
            <a:r>
              <a:rPr lang="ja-JP" altLang="en-US" dirty="0" smtClean="0"/>
              <a:t>・現状分析</a:t>
            </a:r>
            <a:endParaRPr lang="en-US" altLang="ja-JP" dirty="0" smtClean="0"/>
          </a:p>
          <a:p>
            <a:pPr marL="0" indent="0">
              <a:buNone/>
            </a:pPr>
            <a:r>
              <a:rPr kumimoji="1" lang="ja-JP" altLang="en-US" dirty="0" smtClean="0"/>
              <a:t>・問題意識</a:t>
            </a:r>
            <a:endParaRPr kumimoji="1" lang="en-US" altLang="ja-JP" dirty="0" smtClean="0"/>
          </a:p>
          <a:p>
            <a:pPr marL="0" indent="0">
              <a:buNone/>
            </a:pPr>
            <a:r>
              <a:rPr lang="ja-JP" altLang="en-US" dirty="0" smtClean="0"/>
              <a:t>・研究目的</a:t>
            </a:r>
            <a:endParaRPr lang="en-US" altLang="ja-JP" dirty="0" smtClean="0"/>
          </a:p>
          <a:p>
            <a:pPr marL="0" indent="0">
              <a:buNone/>
            </a:pPr>
            <a:r>
              <a:rPr kumimoji="1" lang="ja-JP" altLang="en-US" dirty="0" smtClean="0"/>
              <a:t>・先行研究</a:t>
            </a:r>
            <a:endParaRPr kumimoji="1" lang="en-US" altLang="ja-JP" dirty="0" smtClean="0"/>
          </a:p>
          <a:p>
            <a:pPr marL="0" indent="0">
              <a:buNone/>
            </a:pPr>
            <a:r>
              <a:rPr lang="ja-JP" altLang="en-US" dirty="0" smtClean="0"/>
              <a:t>・仮説導出</a:t>
            </a:r>
            <a:endParaRPr lang="en-US" altLang="ja-JP" dirty="0" smtClean="0"/>
          </a:p>
          <a:p>
            <a:pPr marL="0" indent="0">
              <a:buNone/>
            </a:pPr>
            <a:r>
              <a:rPr kumimoji="1" lang="ja-JP" altLang="en-US" dirty="0" smtClean="0"/>
              <a:t>・仮説</a:t>
            </a:r>
            <a:endParaRPr kumimoji="1" lang="en-US" altLang="ja-JP" dirty="0" smtClean="0"/>
          </a:p>
          <a:p>
            <a:pPr marL="0" indent="0">
              <a:buNone/>
            </a:pPr>
            <a:r>
              <a:rPr lang="ja-JP" altLang="en-US" dirty="0" smtClean="0"/>
              <a:t>・参考文献</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2</a:t>
            </a:fld>
            <a:endParaRPr kumimoji="1" lang="ja-JP" altLang="en-US"/>
          </a:p>
        </p:txBody>
      </p:sp>
    </p:spTree>
    <p:extLst>
      <p:ext uri="{BB962C8B-B14F-4D97-AF65-F5344CB8AC3E}">
        <p14:creationId xmlns:p14="http://schemas.microsoft.com/office/powerpoint/2010/main" val="854809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事例①　ピノ　ディズニー仕様</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3107" y="2275027"/>
            <a:ext cx="4656126" cy="4656126"/>
          </a:xfrm>
          <a:prstGeom prst="rect">
            <a:avLst/>
          </a:prstGeom>
        </p:spPr>
      </p:pic>
      <p:sp>
        <p:nvSpPr>
          <p:cNvPr id="5" name="スライド番号プレースホルダー 4"/>
          <p:cNvSpPr>
            <a:spLocks noGrp="1"/>
          </p:cNvSpPr>
          <p:nvPr>
            <p:ph type="sldNum" sz="quarter" idx="12"/>
          </p:nvPr>
        </p:nvSpPr>
        <p:spPr/>
        <p:txBody>
          <a:bodyPr/>
          <a:lstStyle/>
          <a:p>
            <a:fld id="{810C0155-384A-4DC5-AFB9-995FE4956859}" type="slidenum">
              <a:rPr kumimoji="1" lang="ja-JP" altLang="en-US" smtClean="0"/>
              <a:t>3</a:t>
            </a:fld>
            <a:endParaRPr kumimoji="1" lang="ja-JP" altLang="en-US"/>
          </a:p>
        </p:txBody>
      </p:sp>
    </p:spTree>
    <p:extLst>
      <p:ext uri="{BB962C8B-B14F-4D97-AF65-F5344CB8AC3E}">
        <p14:creationId xmlns:p14="http://schemas.microsoft.com/office/powerpoint/2010/main" val="566773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事例②　午後の紅茶</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2653" y="1104595"/>
            <a:ext cx="3125889" cy="5365699"/>
          </a:xfrm>
          <a:prstGeom prst="rect">
            <a:avLst/>
          </a:prstGeom>
        </p:spPr>
      </p:pic>
      <p:sp>
        <p:nvSpPr>
          <p:cNvPr id="5" name="スライド番号プレースホルダー 4"/>
          <p:cNvSpPr>
            <a:spLocks noGrp="1"/>
          </p:cNvSpPr>
          <p:nvPr>
            <p:ph type="sldNum" sz="quarter" idx="12"/>
          </p:nvPr>
        </p:nvSpPr>
        <p:spPr/>
        <p:txBody>
          <a:bodyPr/>
          <a:lstStyle/>
          <a:p>
            <a:fld id="{810C0155-384A-4DC5-AFB9-995FE4956859}" type="slidenum">
              <a:rPr kumimoji="1" lang="ja-JP" altLang="en-US" smtClean="0"/>
              <a:t>4</a:t>
            </a:fld>
            <a:endParaRPr kumimoji="1" lang="ja-JP" altLang="en-US"/>
          </a:p>
        </p:txBody>
      </p:sp>
    </p:spTree>
    <p:extLst>
      <p:ext uri="{BB962C8B-B14F-4D97-AF65-F5344CB8AC3E}">
        <p14:creationId xmlns:p14="http://schemas.microsoft.com/office/powerpoint/2010/main" val="3458729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事例③　コカ・コーラ　期間限定リボン</a:t>
            </a:r>
            <a:r>
              <a:rPr lang="ja-JP" altLang="en-US" dirty="0" smtClean="0"/>
              <a:t>ボトル</a:t>
            </a:r>
            <a:endParaRPr lang="en-US" altLang="ja-JP" dirty="0" smtClean="0"/>
          </a:p>
          <a:p>
            <a:pPr marL="0" indent="0">
              <a:buNone/>
            </a:pP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2867" y="2497329"/>
            <a:ext cx="5667282" cy="3895039"/>
          </a:xfrm>
          <a:prstGeom prst="rect">
            <a:avLst/>
          </a:prstGeom>
        </p:spPr>
      </p:pic>
      <p:sp>
        <p:nvSpPr>
          <p:cNvPr id="5" name="スライド番号プレースホルダー 4"/>
          <p:cNvSpPr>
            <a:spLocks noGrp="1"/>
          </p:cNvSpPr>
          <p:nvPr>
            <p:ph type="sldNum" sz="quarter" idx="12"/>
          </p:nvPr>
        </p:nvSpPr>
        <p:spPr/>
        <p:txBody>
          <a:bodyPr/>
          <a:lstStyle/>
          <a:p>
            <a:fld id="{810C0155-384A-4DC5-AFB9-995FE4956859}" type="slidenum">
              <a:rPr kumimoji="1" lang="ja-JP" altLang="en-US" smtClean="0"/>
              <a:t>5</a:t>
            </a:fld>
            <a:endParaRPr kumimoji="1" lang="ja-JP" altLang="en-US"/>
          </a:p>
        </p:txBody>
      </p:sp>
    </p:spTree>
    <p:extLst>
      <p:ext uri="{BB962C8B-B14F-4D97-AF65-F5344CB8AC3E}">
        <p14:creationId xmlns:p14="http://schemas.microsoft.com/office/powerpoint/2010/main" val="1781801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事例④　午後の紅茶</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2737" y="2621165"/>
            <a:ext cx="3945141" cy="3832019"/>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621165"/>
            <a:ext cx="5283019" cy="3748088"/>
          </a:xfrm>
          <a:prstGeom prst="rect">
            <a:avLst/>
          </a:prstGeom>
        </p:spPr>
      </p:pic>
      <p:sp>
        <p:nvSpPr>
          <p:cNvPr id="6" name="スライド番号プレースホルダー 5"/>
          <p:cNvSpPr>
            <a:spLocks noGrp="1"/>
          </p:cNvSpPr>
          <p:nvPr>
            <p:ph type="sldNum" sz="quarter" idx="12"/>
          </p:nvPr>
        </p:nvSpPr>
        <p:spPr/>
        <p:txBody>
          <a:bodyPr/>
          <a:lstStyle/>
          <a:p>
            <a:fld id="{810C0155-384A-4DC5-AFB9-995FE4956859}" type="slidenum">
              <a:rPr kumimoji="1" lang="ja-JP" altLang="en-US" smtClean="0"/>
              <a:t>6</a:t>
            </a:fld>
            <a:endParaRPr kumimoji="1" lang="ja-JP" altLang="en-US"/>
          </a:p>
        </p:txBody>
      </p:sp>
    </p:spTree>
    <p:extLst>
      <p:ext uri="{BB962C8B-B14F-4D97-AF65-F5344CB8AC3E}">
        <p14:creationId xmlns:p14="http://schemas.microsoft.com/office/powerpoint/2010/main" val="3065337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事例⑤　キットカット　</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2612" y="2458478"/>
            <a:ext cx="5944085" cy="4220300"/>
          </a:xfrm>
          <a:prstGeom prst="rect">
            <a:avLst/>
          </a:prstGeom>
        </p:spPr>
      </p:pic>
      <p:sp>
        <p:nvSpPr>
          <p:cNvPr id="5" name="スライド番号プレースホルダー 4"/>
          <p:cNvSpPr>
            <a:spLocks noGrp="1"/>
          </p:cNvSpPr>
          <p:nvPr>
            <p:ph type="sldNum" sz="quarter" idx="12"/>
          </p:nvPr>
        </p:nvSpPr>
        <p:spPr/>
        <p:txBody>
          <a:bodyPr/>
          <a:lstStyle/>
          <a:p>
            <a:fld id="{810C0155-384A-4DC5-AFB9-995FE4956859}" type="slidenum">
              <a:rPr kumimoji="1" lang="ja-JP" altLang="en-US" smtClean="0"/>
              <a:t>7</a:t>
            </a:fld>
            <a:endParaRPr kumimoji="1" lang="ja-JP" altLang="en-US"/>
          </a:p>
        </p:txBody>
      </p:sp>
    </p:spTree>
    <p:extLst>
      <p:ext uri="{BB962C8B-B14F-4D97-AF65-F5344CB8AC3E}">
        <p14:creationId xmlns:p14="http://schemas.microsoft.com/office/powerpoint/2010/main" val="2975033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飲食料品業界には、工夫を凝らしたパッケージが市場に多く見られる。</a:t>
            </a:r>
            <a:endParaRPr kumimoji="1" lang="en-US" altLang="ja-JP" dirty="0" smtClean="0"/>
          </a:p>
          <a:p>
            <a:pPr marL="0" indent="0">
              <a:buNone/>
            </a:pPr>
            <a:endParaRPr lang="en-US" altLang="ja-JP" dirty="0"/>
          </a:p>
          <a:p>
            <a:pPr marL="0" indent="0">
              <a:buNone/>
            </a:pPr>
            <a:r>
              <a:rPr kumimoji="1" lang="ja-JP" altLang="en-US" dirty="0" smtClean="0"/>
              <a:t>①消費者に視覚的に訴えかけるもの</a:t>
            </a:r>
            <a:endParaRPr kumimoji="1" lang="en-US" altLang="ja-JP" dirty="0" smtClean="0"/>
          </a:p>
          <a:p>
            <a:pPr marL="0" indent="0">
              <a:buNone/>
            </a:pPr>
            <a:r>
              <a:rPr lang="ja-JP" altLang="en-US" dirty="0" smtClean="0"/>
              <a:t>②消費者が一手間加える</a:t>
            </a:r>
            <a:r>
              <a:rPr lang="en-US" altLang="ja-JP" dirty="0" smtClean="0"/>
              <a:t>(</a:t>
            </a:r>
            <a:r>
              <a:rPr lang="ja-JP" altLang="en-US" dirty="0" smtClean="0"/>
              <a:t>経験</a:t>
            </a:r>
            <a:r>
              <a:rPr lang="en-US" altLang="ja-JP" dirty="0" smtClean="0"/>
              <a:t>)</a:t>
            </a:r>
            <a:r>
              <a:rPr lang="ja-JP" altLang="en-US" dirty="0" smtClean="0"/>
              <a:t>を促すもの</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8</a:t>
            </a:fld>
            <a:endParaRPr kumimoji="1" lang="ja-JP" altLang="en-US"/>
          </a:p>
        </p:txBody>
      </p:sp>
    </p:spTree>
    <p:extLst>
      <p:ext uri="{BB962C8B-B14F-4D97-AF65-F5344CB8AC3E}">
        <p14:creationId xmlns:p14="http://schemas.microsoft.com/office/powerpoint/2010/main" val="1002568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504749" y="1580083"/>
            <a:ext cx="11192255" cy="4596880"/>
          </a:xfrm>
        </p:spPr>
        <p:txBody>
          <a:bodyPr>
            <a:normAutofit/>
          </a:bodyPr>
          <a:lstStyle/>
          <a:p>
            <a:pPr marL="0" indent="0">
              <a:buNone/>
            </a:pPr>
            <a:r>
              <a:rPr lang="ja-JP" altLang="en-US" dirty="0" smtClean="0"/>
              <a:t>・コモディティー化</a:t>
            </a:r>
            <a:endParaRPr lang="en-US" altLang="ja-JP" dirty="0" smtClean="0"/>
          </a:p>
          <a:p>
            <a:pPr marL="0" indent="0">
              <a:buNone/>
            </a:pPr>
            <a:r>
              <a:rPr lang="ja-JP" altLang="en-US" dirty="0" smtClean="0"/>
              <a:t>近年</a:t>
            </a:r>
            <a:r>
              <a:rPr lang="ja-JP" altLang="en-US" dirty="0"/>
              <a:t>、数多くの市場で「コモディティー化」が進行している</a:t>
            </a:r>
            <a:r>
              <a:rPr lang="ja-JP" altLang="en-US" dirty="0" smtClean="0"/>
              <a:t>。</a:t>
            </a:r>
            <a:endParaRPr lang="en-US" altLang="ja-JP" dirty="0" smtClean="0"/>
          </a:p>
          <a:p>
            <a:pPr marL="0" indent="0">
              <a:buNone/>
            </a:pPr>
            <a:r>
              <a:rPr lang="ja-JP" altLang="en-US" dirty="0" smtClean="0"/>
              <a:t>「</a:t>
            </a:r>
            <a:r>
              <a:rPr lang="ja-JP" altLang="en-US" dirty="0"/>
              <a:t>脱コモディティー化」のための道筋が模索されている。コモディティー化とは「ある商品カテゴリーにおける競合企業間で製品やサー ビスの違いが価格以外にないと顧客が考えている状態」と指摘する。</a:t>
            </a:r>
            <a:r>
              <a:rPr lang="en-US" altLang="ja-JP" dirty="0"/>
              <a:t>(</a:t>
            </a:r>
            <a:r>
              <a:rPr lang="ja-JP" altLang="en-US" dirty="0"/>
              <a:t>東 </a:t>
            </a:r>
            <a:r>
              <a:rPr lang="en-US" altLang="ja-JP" dirty="0"/>
              <a:t>2013</a:t>
            </a:r>
            <a:r>
              <a:rPr lang="ja-JP" altLang="en-US" dirty="0" smtClean="0"/>
              <a:t>）</a:t>
            </a:r>
            <a:endParaRPr lang="en-US" altLang="ja-JP" dirty="0" smtClean="0"/>
          </a:p>
          <a:p>
            <a:pPr marL="0" indent="0">
              <a:buNone/>
            </a:pPr>
            <a:endParaRPr lang="en-US" altLang="ja-JP" dirty="0"/>
          </a:p>
          <a:p>
            <a:pPr marL="0" indent="0">
              <a:buNone/>
            </a:pPr>
            <a:r>
              <a:rPr lang="ja-JP" altLang="en-US" dirty="0" smtClean="0"/>
              <a:t>コモディティー化</a:t>
            </a:r>
            <a:r>
              <a:rPr lang="ja-JP" altLang="en-US" dirty="0"/>
              <a:t>が進む中では、商品に付加価値をつけることが重要だとしている。この付加価値とは、商品が持っている本来の目的・機能・価格ではなく、美しさや使いやすさ、ロイヤリティといった「なくても困らないはずだが、あったほうがいいと感じられる品質」のことを指す（池田 </a:t>
            </a:r>
            <a:r>
              <a:rPr lang="en-US" altLang="ja-JP" dirty="0"/>
              <a:t>2013</a:t>
            </a:r>
            <a:r>
              <a:rPr lang="ja-JP" altLang="en-US" dirty="0"/>
              <a:t>） </a:t>
            </a:r>
            <a:endParaRPr kumimoji="1" lang="ja-JP" altLang="en-US" dirty="0"/>
          </a:p>
        </p:txBody>
      </p:sp>
      <p:sp>
        <p:nvSpPr>
          <p:cNvPr id="4" name="スライド番号プレースホルダー 3"/>
          <p:cNvSpPr>
            <a:spLocks noGrp="1"/>
          </p:cNvSpPr>
          <p:nvPr>
            <p:ph type="sldNum" sz="quarter" idx="12"/>
          </p:nvPr>
        </p:nvSpPr>
        <p:spPr/>
        <p:txBody>
          <a:bodyPr/>
          <a:lstStyle/>
          <a:p>
            <a:fld id="{810C0155-384A-4DC5-AFB9-995FE4956859}" type="slidenum">
              <a:rPr kumimoji="1" lang="ja-JP" altLang="en-US" smtClean="0"/>
              <a:t>9</a:t>
            </a:fld>
            <a:endParaRPr kumimoji="1" lang="ja-JP" altLang="en-US"/>
          </a:p>
        </p:txBody>
      </p:sp>
    </p:spTree>
    <p:extLst>
      <p:ext uri="{BB962C8B-B14F-4D97-AF65-F5344CB8AC3E}">
        <p14:creationId xmlns:p14="http://schemas.microsoft.com/office/powerpoint/2010/main" val="425447936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804</Words>
  <Application>Microsoft Macintosh PowerPoint</Application>
  <PresentationFormat>ワイド画面</PresentationFormat>
  <Paragraphs>95</Paragraphs>
  <Slides>18</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18</vt:i4>
      </vt:variant>
    </vt:vector>
  </HeadingPairs>
  <TitlesOfParts>
    <vt:vector size="24" baseType="lpstr">
      <vt:lpstr>Calibri</vt:lpstr>
      <vt:lpstr>Calibri Light</vt:lpstr>
      <vt:lpstr>ＭＳ Ｐゴシック</vt:lpstr>
      <vt:lpstr>Yu Gothic</vt:lpstr>
      <vt:lpstr>Arial</vt:lpstr>
      <vt:lpstr>Office テーマ</vt:lpstr>
      <vt:lpstr>パッケージ</vt:lpstr>
      <vt:lpstr>目次</vt:lpstr>
      <vt:lpstr>現状分析</vt:lpstr>
      <vt:lpstr>現状分析</vt:lpstr>
      <vt:lpstr>現状分析</vt:lpstr>
      <vt:lpstr>現状分析</vt:lpstr>
      <vt:lpstr>現状分析</vt:lpstr>
      <vt:lpstr>現状分析</vt:lpstr>
      <vt:lpstr>現状分析</vt:lpstr>
      <vt:lpstr>現状分析</vt:lpstr>
      <vt:lpstr>問題意識・研究目的</vt:lpstr>
      <vt:lpstr>先行研究</vt:lpstr>
      <vt:lpstr>仮説導出</vt:lpstr>
      <vt:lpstr>仮説導出</vt:lpstr>
      <vt:lpstr>仮説導出</vt:lpstr>
      <vt:lpstr>仮説</vt:lpstr>
      <vt:lpstr>今後の課題</vt:lpstr>
      <vt:lpstr>参考文献</vt:lpstr>
    </vt:vector>
  </TitlesOfParts>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パッケージ</dc:title>
  <dc:creator>畠瑞稀</dc:creator>
  <cp:lastModifiedBy>Microsoft Office ユーザー</cp:lastModifiedBy>
  <cp:revision>7</cp:revision>
  <dcterms:created xsi:type="dcterms:W3CDTF">2017-09-14T06:09:16Z</dcterms:created>
  <dcterms:modified xsi:type="dcterms:W3CDTF">2017-09-14T08:53:03Z</dcterms:modified>
</cp:coreProperties>
</file>